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4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4" r:id="rId4"/>
    <p:sldId id="265" r:id="rId5"/>
    <p:sldId id="258" r:id="rId6"/>
    <p:sldId id="262" r:id="rId7"/>
    <p:sldId id="266" r:id="rId8"/>
    <p:sldId id="263" r:id="rId9"/>
    <p:sldId id="259" r:id="rId10"/>
    <p:sldId id="261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45CB3BCB-0946-A649-83D5-615EF2B94EC8}">
          <p14:sldIdLst>
            <p14:sldId id="256"/>
            <p14:sldId id="257"/>
            <p14:sldId id="264"/>
            <p14:sldId id="265"/>
            <p14:sldId id="258"/>
            <p14:sldId id="262"/>
            <p14:sldId id="266"/>
            <p14:sldId id="263"/>
            <p14:sldId id="259"/>
            <p14:sldId id="261"/>
            <p14:sldId id="267"/>
            <p14:sldId id="268"/>
            <p14:sldId id="26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07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030B"/>
    <a:srgbClr val="8A002A"/>
    <a:srgbClr val="D52B1E"/>
    <a:srgbClr val="0039A6"/>
    <a:srgbClr val="103A1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123" d="100"/>
          <a:sy n="123" d="100"/>
        </p:scale>
        <p:origin x="1254" y="102"/>
      </p:cViewPr>
      <p:guideLst>
        <p:guide orient="horz" pos="207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139" d="100"/>
          <a:sy n="139" d="100"/>
        </p:scale>
        <p:origin x="-6896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E83311-4934-CE40-9504-106397E3E5E6}" type="datetimeFigureOut">
              <a:rPr lang="en-US" smtClean="0"/>
              <a:t>5/20/2024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ABD4B9-AE92-6D4B-AC15-678DE482C8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1298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6016D4-46A7-844A-A189-53DA10312B19}" type="datetimeFigureOut">
              <a:rPr lang="en-US" smtClean="0"/>
              <a:t>5/20/2024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F026E2-4224-F54A-A5C9-6D7E758A7F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5906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uln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839784" y="1666122"/>
            <a:ext cx="6618416" cy="737380"/>
          </a:xfrm>
        </p:spPr>
        <p:txBody>
          <a:bodyPr lIns="0" tIns="0" rIns="0" bIns="0" anchor="t" anchorCtr="0">
            <a:normAutofit/>
          </a:bodyPr>
          <a:lstStyle>
            <a:lvl1pPr algn="l">
              <a:defRPr sz="3600" b="1">
                <a:solidFill>
                  <a:srgbClr val="981E32"/>
                </a:solidFill>
              </a:defRPr>
            </a:lvl1pPr>
          </a:lstStyle>
          <a:p>
            <a:r>
              <a:rPr lang="cs-CZ" dirty="0"/>
              <a:t>Vložte názov prednášky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39784" y="2403502"/>
            <a:ext cx="6617788" cy="723284"/>
          </a:xfrm>
        </p:spPr>
        <p:txBody>
          <a:bodyPr lIns="0" tIns="0" rIns="0" bIns="0"/>
          <a:lstStyle>
            <a:lvl1pPr marL="0" indent="0" algn="l">
              <a:buNone/>
              <a:defRPr>
                <a:solidFill>
                  <a:srgbClr val="981E3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Vložte podnapis prednášky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1839784" y="3918284"/>
            <a:ext cx="6619044" cy="79057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rgbClr val="981E32"/>
                </a:solidFill>
              </a:defRPr>
            </a:lvl1pPr>
          </a:lstStyle>
          <a:p>
            <a:pPr lvl="0"/>
            <a:r>
              <a:rPr lang="cs-CZ" dirty="0"/>
              <a:t>Titl. Meno Priezvisko, Titl.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82" y="6004854"/>
            <a:ext cx="2978150" cy="727075"/>
          </a:xfrm>
          <a:prstGeom prst="rect">
            <a:avLst/>
          </a:prstGeom>
          <a:effectLst/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50" y="6110916"/>
            <a:ext cx="2978150" cy="517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041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Za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32918" y="2855670"/>
            <a:ext cx="6853881" cy="1143000"/>
          </a:xfrm>
        </p:spPr>
        <p:txBody>
          <a:bodyPr lIns="0" tIns="0" rIns="0" bIns="0">
            <a:normAutofit/>
          </a:bodyPr>
          <a:lstStyle>
            <a:lvl1pPr algn="l">
              <a:defRPr sz="3600" b="1" baseline="0">
                <a:solidFill>
                  <a:srgbClr val="981E32"/>
                </a:solidFill>
              </a:defRPr>
            </a:lvl1pPr>
          </a:lstStyle>
          <a:p>
            <a:r>
              <a:rPr lang="cs-CZ" dirty="0"/>
              <a:t>Ďakujem za pozornosť.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82" y="6004854"/>
            <a:ext cx="2978150" cy="727075"/>
          </a:xfrm>
          <a:prstGeom prst="rect">
            <a:avLst/>
          </a:prstGeom>
          <a:effectLst/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50" y="6110916"/>
            <a:ext cx="2978150" cy="517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411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/>
              <a:t>Vložte názov prezentácie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/>
              <a:t>25. 7. 2012</a:t>
            </a:r>
            <a:endParaRPr lang="en-US" dirty="0"/>
          </a:p>
        </p:txBody>
      </p:sp>
      <p:sp>
        <p:nvSpPr>
          <p:cNvPr id="6" name="Chart Placeholder 5"/>
          <p:cNvSpPr>
            <a:spLocks noGrp="1"/>
          </p:cNvSpPr>
          <p:nvPr>
            <p:ph type="chart" sz="quarter" idx="12" hasCustomPrompt="1"/>
          </p:nvPr>
        </p:nvSpPr>
        <p:spPr>
          <a:xfrm>
            <a:off x="1839783" y="1549400"/>
            <a:ext cx="6847017" cy="4200525"/>
          </a:xfrm>
        </p:spPr>
        <p:txBody>
          <a:bodyPr/>
          <a:lstStyle/>
          <a:p>
            <a:r>
              <a:rPr lang="en-US" dirty="0"/>
              <a:t>Graf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 lIns="0">
            <a:normAutofit/>
          </a:bodyPr>
          <a:lstStyle>
            <a:lvl1pPr algn="l">
              <a:defRPr sz="2800" b="1"/>
            </a:lvl1pPr>
          </a:lstStyle>
          <a:p>
            <a:r>
              <a:rPr lang="cs-CZ" dirty="0"/>
              <a:t>Vložte názov grafu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59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lIns="0">
            <a:normAutofit/>
          </a:bodyPr>
          <a:lstStyle>
            <a:lvl1pPr algn="l">
              <a:defRPr sz="2800" b="1"/>
            </a:lvl1pPr>
          </a:lstStyle>
          <a:p>
            <a:r>
              <a:rPr lang="cs-CZ" dirty="0"/>
              <a:t>Vložte nadpis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/>
              <a:t>Vložte názov prezentácie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/>
              <a:t>25. 7. 2012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838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lIns="0">
            <a:normAutofit/>
          </a:bodyPr>
          <a:lstStyle>
            <a:lvl1pPr algn="l">
              <a:defRPr sz="2800" b="1" baseline="0"/>
            </a:lvl1pPr>
          </a:lstStyle>
          <a:p>
            <a:r>
              <a:rPr lang="cs-CZ" dirty="0"/>
              <a:t>Vložte názov tabuľky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/>
              <a:t>Vložte názov prezentácie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/>
              <a:t>25. 7. 2012</a:t>
            </a:r>
            <a:endParaRPr lang="en-US" dirty="0"/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2"/>
          </p:nvPr>
        </p:nvSpPr>
        <p:spPr>
          <a:xfrm>
            <a:off x="1832919" y="1543050"/>
            <a:ext cx="6853880" cy="4260850"/>
          </a:xfrm>
        </p:spPr>
        <p:txBody>
          <a:bodyPr/>
          <a:lstStyle/>
          <a:p>
            <a:r>
              <a:rPr lang="sk-SK"/>
              <a:t>Ak chcete pridať tabuľku, kliknite na ikonu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0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ani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lIns="0">
            <a:normAutofit/>
          </a:bodyPr>
          <a:lstStyle>
            <a:lvl1pPr algn="l">
              <a:defRPr sz="2800" b="1"/>
            </a:lvl1pPr>
          </a:lstStyle>
          <a:p>
            <a:r>
              <a:rPr lang="cs-CZ" dirty="0"/>
              <a:t>Vložte nadpis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/>
              <a:t>Vložte názov prezentácie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/>
              <a:t>25. 7. 2012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57200" y="1509016"/>
            <a:ext cx="4032422" cy="4526659"/>
          </a:xfrm>
        </p:spPr>
        <p:txBody>
          <a:bodyPr lIns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626919" y="1509016"/>
            <a:ext cx="4059881" cy="4526659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421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lIns="0">
            <a:normAutofit/>
          </a:bodyPr>
          <a:lstStyle>
            <a:lvl1pPr algn="l">
              <a:defRPr sz="2800" b="1"/>
            </a:lvl1pPr>
          </a:lstStyle>
          <a:p>
            <a:r>
              <a:rPr lang="cs-CZ"/>
              <a:t>Vložte nadpis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/>
              <a:t>Vložte názov prezentácie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/>
              <a:t>25. 7. 2012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846649" y="1557338"/>
            <a:ext cx="6840151" cy="4368800"/>
          </a:xfrm>
        </p:spPr>
        <p:txBody>
          <a:bodyPr lIns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511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Graf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lIns="0">
            <a:normAutofit/>
          </a:bodyPr>
          <a:lstStyle>
            <a:lvl1pPr algn="l">
              <a:defRPr sz="2800" b="1"/>
            </a:lvl1pPr>
          </a:lstStyle>
          <a:p>
            <a:r>
              <a:rPr lang="cs-CZ" dirty="0"/>
              <a:t>Vložte nadpis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/>
              <a:t>Vložte názov prezentácie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/>
              <a:t>25. 7. 2012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57201" y="1563688"/>
            <a:ext cx="4032421" cy="4403725"/>
          </a:xfrm>
        </p:spPr>
        <p:txBody>
          <a:bodyPr lIns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613189" y="1563688"/>
            <a:ext cx="4073611" cy="44037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k-SK"/>
              <a:t>Kliknite sem a upravte štýly predlohy textu</a:t>
            </a:r>
          </a:p>
        </p:txBody>
      </p:sp>
    </p:spTree>
    <p:extLst>
      <p:ext uri="{BB962C8B-B14F-4D97-AF65-F5344CB8AC3E}">
        <p14:creationId xmlns:p14="http://schemas.microsoft.com/office/powerpoint/2010/main" val="124163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azok Graf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53514" y="5050843"/>
            <a:ext cx="6833285" cy="500424"/>
          </a:xfrm>
        </p:spPr>
        <p:txBody>
          <a:bodyPr lIns="0" rIns="0" anchor="b" anchorCtr="0">
            <a:normAutofit/>
          </a:bodyPr>
          <a:lstStyle>
            <a:lvl1pPr algn="l">
              <a:defRPr sz="2000" b="1"/>
            </a:lvl1pPr>
          </a:lstStyle>
          <a:p>
            <a:r>
              <a:rPr lang="cs-CZ" dirty="0"/>
              <a:t>Názov obrázku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/>
              <a:t>Vložte názov prezentácie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/>
              <a:t>25. 7. 2012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1853514" y="5551267"/>
            <a:ext cx="6833285" cy="391952"/>
          </a:xfrm>
        </p:spPr>
        <p:txBody>
          <a:bodyPr lIns="0" tIns="0" rIns="0" anchor="t" anchorCtr="0">
            <a:normAutofit/>
          </a:bodyPr>
          <a:lstStyle>
            <a:lvl1pPr marL="0" indent="0" algn="l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err="1"/>
              <a:t>Podnadpis</a:t>
            </a:r>
            <a:r>
              <a:rPr lang="en-US" dirty="0"/>
              <a:t> </a:t>
            </a:r>
            <a:r>
              <a:rPr lang="en-US" dirty="0" err="1"/>
              <a:t>obrázku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409688"/>
            <a:ext cx="8229600" cy="426075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k-SK"/>
              <a:t>Kliknite sem a upravte štýly predlohy textu</a:t>
            </a:r>
          </a:p>
        </p:txBody>
      </p:sp>
    </p:spTree>
    <p:extLst>
      <p:ext uri="{BB962C8B-B14F-4D97-AF65-F5344CB8AC3E}">
        <p14:creationId xmlns:p14="http://schemas.microsoft.com/office/powerpoint/2010/main" val="2241543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azd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/>
              <a:t>Vložte názov prezentácie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cs-CZ"/>
              <a:t>25. 7. 2012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510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39784" y="1600201"/>
            <a:ext cx="6847015" cy="4217363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50" y="6110916"/>
            <a:ext cx="2978150" cy="517308"/>
          </a:xfrm>
          <a:prstGeom prst="rect">
            <a:avLst/>
          </a:prstGeom>
        </p:spPr>
      </p:pic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3461645" y="6166959"/>
            <a:ext cx="3994206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b="1">
                <a:solidFill>
                  <a:schemeClr val="accent1"/>
                </a:solidFill>
              </a:defRPr>
            </a:lvl1pPr>
          </a:lstStyle>
          <a:p>
            <a:r>
              <a:rPr lang="sk-SK"/>
              <a:t>Vložte názov prezentácie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7551438" y="6162729"/>
            <a:ext cx="1135362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b="1">
                <a:solidFill>
                  <a:schemeClr val="accent1"/>
                </a:solidFill>
              </a:defRPr>
            </a:lvl1pPr>
          </a:lstStyle>
          <a:p>
            <a:r>
              <a:rPr lang="cs-CZ"/>
              <a:t>25. 7. 2012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258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41" r:id="rId1"/>
    <p:sldLayoutId id="2147484743" r:id="rId2"/>
    <p:sldLayoutId id="2147484744" r:id="rId3"/>
    <p:sldLayoutId id="2147484745" r:id="rId4"/>
    <p:sldLayoutId id="2147484746" r:id="rId5"/>
    <p:sldLayoutId id="2147484751" r:id="rId6"/>
    <p:sldLayoutId id="2147484748" r:id="rId7"/>
    <p:sldLayoutId id="2147484747" r:id="rId8"/>
    <p:sldLayoutId id="2147484749" r:id="rId9"/>
    <p:sldLayoutId id="2147484750" r:id="rId10"/>
  </p:sldLayoutIdLst>
  <p:hf sldNum="0" hdr="0"/>
  <p:txStyles>
    <p:titleStyle>
      <a:lvl1pPr algn="l" defTabSz="4572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tuba.sk/hrs4r.html?page_id=13327" TargetMode="Externa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HR Excellence in </a:t>
            </a:r>
            <a:r>
              <a:rPr lang="sk-SK" sz="4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Research</a:t>
            </a:r>
            <a:r>
              <a:rPr lang="sk-SK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sk-SK" dirty="0"/>
              <a:t>Značka HRS4R pre STU</a:t>
            </a:r>
            <a:endParaRPr lang="en-US" dirty="0"/>
          </a:p>
        </p:txBody>
      </p:sp>
      <p:pic>
        <p:nvPicPr>
          <p:cNvPr id="6" name="Obrázok 5">
            <a:extLst>
              <a:ext uri="{FF2B5EF4-FFF2-40B4-BE49-F238E27FC236}">
                <a16:creationId xmlns:a16="http://schemas.microsoft.com/office/drawing/2014/main" id="{856A02FC-93F9-424E-8FB4-A749E3AC74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0468" y="3103199"/>
            <a:ext cx="4680075" cy="2142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682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14B69145-DCBA-447E-AAD0-7AD100A793D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/>
              <a:t>HR Excellence in </a:t>
            </a:r>
            <a:r>
              <a:rPr lang="sk-SK" dirty="0" err="1"/>
              <a:t>Research</a:t>
            </a:r>
            <a:r>
              <a:rPr lang="sk-SK" dirty="0"/>
              <a:t> – Slovak </a:t>
            </a:r>
            <a:r>
              <a:rPr lang="sk-SK" dirty="0" err="1"/>
              <a:t>University</a:t>
            </a:r>
            <a:r>
              <a:rPr lang="sk-SK" dirty="0"/>
              <a:t> of </a:t>
            </a:r>
            <a:r>
              <a:rPr lang="sk-SK" dirty="0" err="1"/>
              <a:t>Technology</a:t>
            </a:r>
            <a:r>
              <a:rPr lang="sk-SK" dirty="0"/>
              <a:t> Bratislava</a:t>
            </a:r>
            <a:endParaRPr lang="en-US" dirty="0"/>
          </a:p>
        </p:txBody>
      </p:sp>
      <p:sp>
        <p:nvSpPr>
          <p:cNvPr id="5" name="BlokTextu 4">
            <a:extLst>
              <a:ext uri="{FF2B5EF4-FFF2-40B4-BE49-F238E27FC236}">
                <a16:creationId xmlns:a16="http://schemas.microsoft.com/office/drawing/2014/main" id="{4F457A75-F338-4C70-98CE-5A69E6AC1DD0}"/>
              </a:ext>
            </a:extLst>
          </p:cNvPr>
          <p:cNvSpPr txBox="1"/>
          <p:nvPr/>
        </p:nvSpPr>
        <p:spPr>
          <a:xfrm>
            <a:off x="947439" y="479546"/>
            <a:ext cx="6890275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sk-SK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Implementácia umožní:</a:t>
            </a:r>
          </a:p>
          <a:p>
            <a:pPr algn="just"/>
            <a:endParaRPr lang="sk-SK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sk-SK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viac otvoriť STU zahraničným pracovníkom </a:t>
            </a:r>
            <a:r>
              <a:rPr lang="sk-SK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– prekladom potrebných predpisov, dokumentov, formulárov do anglického jazyka, zlepšením komunikačných schopností v angličtine u technických a administratívnych pracovníkov;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sk-SK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zjednotiť a formalizovať určité postupy </a:t>
            </a:r>
            <a:r>
              <a:rPr lang="sk-SK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– podávanie a prešetrovanie podnetov týkajúcich sa etických otázok, vybavovanie podnetov, sťažností, odvolaní, zálohovanie dát, ukladania a zdieľania dát, hodnotenie výskumných pracovníkov, nábor a výber výskumníkov, príprava potrebných interných predpisov (napr. v oblasti etických otázok, práv duševného vlastníctva a pod.)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sk-SK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podporiť kariérny rozvoj a poradenstvo a nepretržité vzdelávanie</a:t>
            </a:r>
            <a:r>
              <a:rPr lang="sk-SK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– príprava a zverejnenie kariérnych plánov, stratégií kariérneho rozvoja, schémy kariérneho poradenstva a </a:t>
            </a:r>
            <a:r>
              <a:rPr lang="sk-SK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mentoringu</a:t>
            </a:r>
            <a:r>
              <a:rPr lang="sk-SK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manažérske školenia;</a:t>
            </a:r>
          </a:p>
        </p:txBody>
      </p:sp>
    </p:spTree>
    <p:extLst>
      <p:ext uri="{BB962C8B-B14F-4D97-AF65-F5344CB8AC3E}">
        <p14:creationId xmlns:p14="http://schemas.microsoft.com/office/powerpoint/2010/main" val="30546130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E6E92331-60D5-4B8E-951A-673A7F32E0C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/>
              <a:t>HR Excellence in </a:t>
            </a:r>
            <a:r>
              <a:rPr lang="sk-SK" dirty="0" err="1"/>
              <a:t>Research</a:t>
            </a:r>
            <a:r>
              <a:rPr lang="sk-SK" dirty="0"/>
              <a:t> – Slovak </a:t>
            </a:r>
            <a:r>
              <a:rPr lang="sk-SK" dirty="0" err="1"/>
              <a:t>University</a:t>
            </a:r>
            <a:r>
              <a:rPr lang="sk-SK" dirty="0"/>
              <a:t> of </a:t>
            </a:r>
            <a:r>
              <a:rPr lang="sk-SK" dirty="0" err="1"/>
              <a:t>Technology</a:t>
            </a:r>
            <a:r>
              <a:rPr lang="sk-SK" dirty="0"/>
              <a:t> Bratislava</a:t>
            </a:r>
            <a:endParaRPr lang="en-US" dirty="0"/>
          </a:p>
        </p:txBody>
      </p:sp>
      <p:sp>
        <p:nvSpPr>
          <p:cNvPr id="5" name="BlokTextu 4">
            <a:extLst>
              <a:ext uri="{FF2B5EF4-FFF2-40B4-BE49-F238E27FC236}">
                <a16:creationId xmlns:a16="http://schemas.microsoft.com/office/drawing/2014/main" id="{2247EBB6-667D-482B-8924-A631EC54C474}"/>
              </a:ext>
            </a:extLst>
          </p:cNvPr>
          <p:cNvSpPr txBox="1"/>
          <p:nvPr/>
        </p:nvSpPr>
        <p:spPr>
          <a:xfrm>
            <a:off x="1161143" y="493661"/>
            <a:ext cx="6698343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sk-SK" dirty="0">
                <a:effectLst/>
              </a:rPr>
              <a:t> </a:t>
            </a:r>
            <a:r>
              <a:rPr lang="sk-SK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sprístupniť potrebné dokumenty </a:t>
            </a:r>
            <a:r>
              <a:rPr lang="sk-SK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(novým) zamestnancom a zvýšiť informovanosť pracovníkov – príprava bilingválneho uvítacieho informačného balíčka, školenia vedcov v oblasti etických otázok, v oblasti práv duševného vlastníctva;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sk-SK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zosúladiť procesy náboru a výberu </a:t>
            </a:r>
            <a:r>
              <a:rPr lang="sk-SK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výskumných pracovníkov s princípmi otvoreného, transparentného a spravodlivého náboru (angl. </a:t>
            </a:r>
            <a:r>
              <a:rPr lang="sk-SK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Open</a:t>
            </a:r>
            <a:r>
              <a:rPr lang="sk-SK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Transparent and </a:t>
            </a:r>
            <a:r>
              <a:rPr lang="sk-SK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Merit-Based</a:t>
            </a:r>
            <a:r>
              <a:rPr lang="sk-SK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Recruitment</a:t>
            </a:r>
            <a:r>
              <a:rPr lang="sk-SK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OTM-R) – vypracovaním politiky OTM-R, prípravou potrebných šablón, príručiek, dokumentov, školením relevantných osôb, využívaním rôznych foriem náboru;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sk-SK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analyzovať možnosti zlepšenia pracovných podmienok </a:t>
            </a:r>
            <a:r>
              <a:rPr lang="sk-SK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pre výskumníkov s osobitým dôrazom na vybrané skupiny – možnosti zlepšenia platových podmienok, uvoľnenia podmienok verejného obstarávania, zosúladenie rodiny a kariéry, prístup hendikepovaných výskumníkov, postavenie doktorandov a post-doktorandov.</a:t>
            </a:r>
          </a:p>
        </p:txBody>
      </p:sp>
    </p:spTree>
    <p:extLst>
      <p:ext uri="{BB962C8B-B14F-4D97-AF65-F5344CB8AC3E}">
        <p14:creationId xmlns:p14="http://schemas.microsoft.com/office/powerpoint/2010/main" val="21729335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F4B9F4F9-AD11-4953-BBE7-2B167CC41D5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/>
              <a:t>HR Excellence in </a:t>
            </a:r>
            <a:r>
              <a:rPr lang="sk-SK" dirty="0" err="1"/>
              <a:t>Research</a:t>
            </a:r>
            <a:r>
              <a:rPr lang="sk-SK" dirty="0"/>
              <a:t> – Slovak </a:t>
            </a:r>
            <a:r>
              <a:rPr lang="sk-SK" dirty="0" err="1"/>
              <a:t>University</a:t>
            </a:r>
            <a:r>
              <a:rPr lang="sk-SK" dirty="0"/>
              <a:t> of </a:t>
            </a:r>
            <a:r>
              <a:rPr lang="sk-SK" dirty="0" err="1"/>
              <a:t>Technology</a:t>
            </a:r>
            <a:r>
              <a:rPr lang="sk-SK" dirty="0"/>
              <a:t> Bratislava</a:t>
            </a:r>
            <a:endParaRPr lang="en-US" dirty="0"/>
          </a:p>
        </p:txBody>
      </p:sp>
      <p:sp>
        <p:nvSpPr>
          <p:cNvPr id="5" name="BlokTextu 4">
            <a:extLst>
              <a:ext uri="{FF2B5EF4-FFF2-40B4-BE49-F238E27FC236}">
                <a16:creationId xmlns:a16="http://schemas.microsoft.com/office/drawing/2014/main" id="{40F9C04B-0BBD-48F9-8ADF-14BD31A5C523}"/>
              </a:ext>
            </a:extLst>
          </p:cNvPr>
          <p:cNvSpPr txBox="1"/>
          <p:nvPr/>
        </p:nvSpPr>
        <p:spPr>
          <a:xfrm>
            <a:off x="1110343" y="402018"/>
            <a:ext cx="6741885" cy="45436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sk-SK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 rámci aktivít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na podporu implementácie princípov Stratégie ľudských zdrojov vo výskume – HRS4R na slovenských verejných vysokých školách sa uskutočnia  na STU: 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k-SK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online prednášky 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zamerané na etiku a integritu vo výskume a národný etický kódex s názvom: </a:t>
            </a:r>
            <a:r>
              <a:rPr lang="sk-SK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Etika vo výskume 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sk-SK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Praktické aspekty implementácie politík rodovej rovnosti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k-SK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konferencia Zdravie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určená na podporu multidisciplinárneho prístupu medzi doktorandami, ktorých EK považuje za výskumníkov v prvej etape ich kariéry (</a:t>
            </a:r>
            <a:r>
              <a:rPr lang="sk-SK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first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stage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researcher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sk-SK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sk-SK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Viac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sa dozviete na stránke: </a:t>
            </a:r>
            <a:r>
              <a:rPr lang="sk-SK" sz="24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https://www.stuba.sk/hrs4r.html?page_id=13327</a:t>
            </a:r>
            <a:endParaRPr lang="sk-SK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sk-SK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01685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88BAF266-8AE5-4A06-B12D-61AB7389D41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/>
              <a:t>HR Excellence in </a:t>
            </a:r>
            <a:r>
              <a:rPr lang="sk-SK" dirty="0" err="1"/>
              <a:t>Research</a:t>
            </a:r>
            <a:r>
              <a:rPr lang="sk-SK" dirty="0"/>
              <a:t> – Slovak </a:t>
            </a:r>
            <a:r>
              <a:rPr lang="sk-SK" dirty="0" err="1"/>
              <a:t>University</a:t>
            </a:r>
            <a:r>
              <a:rPr lang="sk-SK" dirty="0"/>
              <a:t> of </a:t>
            </a:r>
            <a:r>
              <a:rPr lang="sk-SK" dirty="0" err="1"/>
              <a:t>Technology</a:t>
            </a:r>
            <a:r>
              <a:rPr lang="sk-SK" dirty="0"/>
              <a:t> Bratislava</a:t>
            </a:r>
            <a:endParaRPr lang="en-US" dirty="0"/>
          </a:p>
        </p:txBody>
      </p:sp>
      <p:sp>
        <p:nvSpPr>
          <p:cNvPr id="5" name="BlokTextu 4">
            <a:extLst>
              <a:ext uri="{FF2B5EF4-FFF2-40B4-BE49-F238E27FC236}">
                <a16:creationId xmlns:a16="http://schemas.microsoft.com/office/drawing/2014/main" id="{5FD0D07D-0470-49DF-A347-99D2C336834E}"/>
              </a:ext>
            </a:extLst>
          </p:cNvPr>
          <p:cNvSpPr txBox="1"/>
          <p:nvPr/>
        </p:nvSpPr>
        <p:spPr>
          <a:xfrm>
            <a:off x="1123627" y="2696888"/>
            <a:ext cx="6540285" cy="33539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Aktivity projektu sú financované z prostriedkov rozvojového projektu MŠVVaŠ SR č. 001STU-2-1/2023 „</a:t>
            </a:r>
            <a:r>
              <a:rPr lang="sk-SK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Udržanie značky HRS4R na STU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sk-SK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sk-SK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sk-SK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sk-SK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sk-SK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Obrázok 8">
            <a:extLst>
              <a:ext uri="{FF2B5EF4-FFF2-40B4-BE49-F238E27FC236}">
                <a16:creationId xmlns:a16="http://schemas.microsoft.com/office/drawing/2014/main" id="{2639A143-AC00-4B39-B851-7A940669CED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85" b="9802"/>
          <a:stretch/>
        </p:blipFill>
        <p:spPr>
          <a:xfrm>
            <a:off x="1184490" y="4231037"/>
            <a:ext cx="2838450" cy="1286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026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156D07FD-00C2-4650-BB66-7AD3214436A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/>
              <a:t>HR Excellence in </a:t>
            </a:r>
            <a:r>
              <a:rPr lang="sk-SK" dirty="0" err="1"/>
              <a:t>Research</a:t>
            </a:r>
            <a:r>
              <a:rPr lang="sk-SK" dirty="0"/>
              <a:t> – Slovak </a:t>
            </a:r>
            <a:r>
              <a:rPr lang="sk-SK" dirty="0" err="1"/>
              <a:t>University</a:t>
            </a:r>
            <a:r>
              <a:rPr lang="sk-SK" dirty="0"/>
              <a:t> of </a:t>
            </a:r>
            <a:r>
              <a:rPr lang="sk-SK" dirty="0" err="1"/>
              <a:t>Technology</a:t>
            </a:r>
            <a:r>
              <a:rPr lang="sk-SK" dirty="0"/>
              <a:t> Bratislava</a:t>
            </a:r>
            <a:endParaRPr lang="en-US" dirty="0"/>
          </a:p>
        </p:txBody>
      </p:sp>
      <p:sp>
        <p:nvSpPr>
          <p:cNvPr id="5" name="BlokTextu 4">
            <a:extLst>
              <a:ext uri="{FF2B5EF4-FFF2-40B4-BE49-F238E27FC236}">
                <a16:creationId xmlns:a16="http://schemas.microsoft.com/office/drawing/2014/main" id="{2118AD64-2242-4DDB-BC27-22AC67C37A65}"/>
              </a:ext>
            </a:extLst>
          </p:cNvPr>
          <p:cNvSpPr txBox="1"/>
          <p:nvPr/>
        </p:nvSpPr>
        <p:spPr>
          <a:xfrm>
            <a:off x="703943" y="645886"/>
            <a:ext cx="7082971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sk-SK" b="1" dirty="0">
                <a:latin typeface="Calibri" panose="020F0502020204030204" pitchFamily="34" charset="0"/>
                <a:cs typeface="Calibri" panose="020F0502020204030204" pitchFamily="34" charset="0"/>
              </a:rPr>
              <a:t>Stratégia ľudských zdrojov </a:t>
            </a:r>
            <a:r>
              <a:rPr lang="sk-SK" dirty="0">
                <a:latin typeface="Calibri" panose="020F0502020204030204" pitchFamily="34" charset="0"/>
                <a:cs typeface="Calibri" panose="020F0502020204030204" pitchFamily="34" charset="0"/>
              </a:rPr>
              <a:t>pre výskumných pracovníkov podporuje výskumné inštitúcie a organizácie pri implementácii Charty a Kódexu vo svojich politikách a postupoch. </a:t>
            </a:r>
          </a:p>
          <a:p>
            <a:pPr algn="just"/>
            <a:endParaRPr lang="sk-SK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sk-SK" dirty="0">
                <a:latin typeface="Calibri" panose="020F0502020204030204" pitchFamily="34" charset="0"/>
                <a:cs typeface="Calibri" panose="020F0502020204030204" pitchFamily="34" charset="0"/>
              </a:rPr>
              <a:t>Európska komisia udeľuje „HR Excellence in </a:t>
            </a:r>
            <a:r>
              <a:rPr lang="sk-SK" dirty="0" err="1">
                <a:latin typeface="Calibri" panose="020F0502020204030204" pitchFamily="34" charset="0"/>
                <a:cs typeface="Calibri" panose="020F0502020204030204" pitchFamily="34" charset="0"/>
              </a:rPr>
              <a:t>Research</a:t>
            </a:r>
            <a:r>
              <a:rPr lang="sk-SK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dirty="0" err="1">
                <a:latin typeface="Calibri" panose="020F0502020204030204" pitchFamily="34" charset="0"/>
                <a:cs typeface="Calibri" panose="020F0502020204030204" pitchFamily="34" charset="0"/>
              </a:rPr>
              <a:t>Award</a:t>
            </a:r>
            <a:r>
              <a:rPr lang="sk-SK" dirty="0">
                <a:latin typeface="Calibri" panose="020F0502020204030204" pitchFamily="34" charset="0"/>
                <a:cs typeface="Calibri" panose="020F0502020204030204" pitchFamily="34" charset="0"/>
              </a:rPr>
              <a:t> (HRS4R)“ inštitúciám, ktoré úspešne inicializujú proces implementácie zásad Charty a Kódexu do svojich politík ľudských zdrojov.</a:t>
            </a:r>
          </a:p>
          <a:p>
            <a:pPr algn="just"/>
            <a:endParaRPr lang="sk-SK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sk-SK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Dňa 28. novembra 2022 Európska komisia schválila Akčný plán implementácie HRS4R Slovenskej technickej univerzity v Bratislave. Univerzita tak získala prestížnu značku „HR Excellence in </a:t>
            </a:r>
            <a:r>
              <a:rPr lang="sk-SK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Research</a:t>
            </a:r>
            <a:r>
              <a:rPr lang="sk-SK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“.</a:t>
            </a:r>
            <a:endParaRPr lang="sk-SK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sk-SK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sk-SK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sk-SK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sk-SK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304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0C1FC149-A5A6-4C91-84E5-57BA028E4E2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/>
              <a:t>HR Excellence in </a:t>
            </a:r>
            <a:r>
              <a:rPr lang="sk-SK" dirty="0" err="1"/>
              <a:t>Research</a:t>
            </a:r>
            <a:r>
              <a:rPr lang="sk-SK" dirty="0"/>
              <a:t> – Slovak </a:t>
            </a:r>
            <a:r>
              <a:rPr lang="sk-SK" dirty="0" err="1"/>
              <a:t>University</a:t>
            </a:r>
            <a:r>
              <a:rPr lang="sk-SK" dirty="0"/>
              <a:t> of </a:t>
            </a:r>
            <a:r>
              <a:rPr lang="sk-SK" dirty="0" err="1"/>
              <a:t>Technology</a:t>
            </a:r>
            <a:r>
              <a:rPr lang="sk-SK" dirty="0"/>
              <a:t> Bratislava</a:t>
            </a:r>
            <a:endParaRPr lang="en-US" dirty="0"/>
          </a:p>
        </p:txBody>
      </p:sp>
      <p:pic>
        <p:nvPicPr>
          <p:cNvPr id="6" name="Obrázok 5">
            <a:extLst>
              <a:ext uri="{FF2B5EF4-FFF2-40B4-BE49-F238E27FC236}">
                <a16:creationId xmlns:a16="http://schemas.microsoft.com/office/drawing/2014/main" id="{324804D0-E5EA-458D-BD49-9CB09ECE17A7}"/>
              </a:ext>
            </a:extLst>
          </p:cNvPr>
          <p:cNvPicPr/>
          <p:nvPr/>
        </p:nvPicPr>
        <p:blipFill rotWithShape="1">
          <a:blip r:embed="rId2"/>
          <a:srcRect l="20502" t="14022" r="21461" b="7936"/>
          <a:stretch/>
        </p:blipFill>
        <p:spPr bwMode="auto">
          <a:xfrm>
            <a:off x="1328058" y="660400"/>
            <a:ext cx="6509656" cy="470988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69604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4194352A-B6F1-4F47-BFD4-1588B030183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/>
              <a:t>HR Excellence in </a:t>
            </a:r>
            <a:r>
              <a:rPr lang="sk-SK" dirty="0" err="1"/>
              <a:t>Research</a:t>
            </a:r>
            <a:r>
              <a:rPr lang="sk-SK" dirty="0"/>
              <a:t> – Slovak </a:t>
            </a:r>
            <a:r>
              <a:rPr lang="sk-SK" dirty="0" err="1"/>
              <a:t>University</a:t>
            </a:r>
            <a:r>
              <a:rPr lang="sk-SK" dirty="0"/>
              <a:t> of </a:t>
            </a:r>
            <a:r>
              <a:rPr lang="sk-SK" dirty="0" err="1"/>
              <a:t>Technology</a:t>
            </a:r>
            <a:r>
              <a:rPr lang="sk-SK" dirty="0"/>
              <a:t> Bratislava</a:t>
            </a:r>
            <a:endParaRPr 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327C3A4-A6F4-4FC4-93A0-59EEA8E936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4343" y="224094"/>
            <a:ext cx="145469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Fázy procesu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altLang="sk-SK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5" name="Obrázok 2" descr="hrs4r procedure flow slide sk">
            <a:extLst>
              <a:ext uri="{FF2B5EF4-FFF2-40B4-BE49-F238E27FC236}">
                <a16:creationId xmlns:a16="http://schemas.microsoft.com/office/drawing/2014/main" id="{8D30CCAC-F4C8-4582-9DB9-F56A74BAAF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4343" y="775859"/>
            <a:ext cx="5762625" cy="432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0A28189F-6905-4DE6-AB5C-852BB5FD8C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4343" y="5190309"/>
            <a:ext cx="125258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Zdroj: EURAXESS</a:t>
            </a:r>
            <a:endParaRPr kumimoji="0" lang="sk-SK" altLang="sk-SK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227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5A7C5C9-169C-45A1-BE12-E8B89CC20A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/>
              <a:t>HR Excellence in </a:t>
            </a:r>
            <a:r>
              <a:rPr lang="sk-SK" dirty="0" err="1"/>
              <a:t>Research</a:t>
            </a:r>
            <a:r>
              <a:rPr lang="sk-SK" dirty="0"/>
              <a:t> – Slovak </a:t>
            </a:r>
            <a:r>
              <a:rPr lang="sk-SK" dirty="0" err="1"/>
              <a:t>University</a:t>
            </a:r>
            <a:r>
              <a:rPr lang="sk-SK" dirty="0"/>
              <a:t> of </a:t>
            </a:r>
            <a:r>
              <a:rPr lang="sk-SK" dirty="0" err="1"/>
              <a:t>Technology</a:t>
            </a:r>
            <a:r>
              <a:rPr lang="sk-SK" dirty="0"/>
              <a:t> Bratislava</a:t>
            </a:r>
            <a:endParaRPr lang="en-US" dirty="0"/>
          </a:p>
        </p:txBody>
      </p:sp>
      <p:sp>
        <p:nvSpPr>
          <p:cNvPr id="5" name="BlokTextu 4">
            <a:extLst>
              <a:ext uri="{FF2B5EF4-FFF2-40B4-BE49-F238E27FC236}">
                <a16:creationId xmlns:a16="http://schemas.microsoft.com/office/drawing/2014/main" id="{CC643F8B-A72C-44D5-8030-626A5DD44F3E}"/>
              </a:ext>
            </a:extLst>
          </p:cNvPr>
          <p:cNvSpPr txBox="1"/>
          <p:nvPr/>
        </p:nvSpPr>
        <p:spPr>
          <a:xfrm>
            <a:off x="841829" y="667657"/>
            <a:ext cx="6937828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sk-SK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Čo sú vlastne Charta a Kódex? </a:t>
            </a:r>
            <a:endParaRPr lang="sk-SK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sk-SK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sk-SK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Európska charta výskumných pracovníkov: súbor všeobecných zásad a podmienok, ktorý definuje úlohy, povinnosti a nároky výskumníkov, zamestnávateľov a organizácií financujúcich výskum.</a:t>
            </a:r>
          </a:p>
          <a:p>
            <a:pPr algn="just"/>
            <a:endParaRPr lang="sk-SK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sk-SK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Kódex správania pre nábor výskumných pracovníkov: súbor všeobecných zásad a podmienok, ktoré by mali dodržiavať zamestnávatelia pri otvorenom, transparentnom a na zásluhách založenom nábore výskumníkov.</a:t>
            </a:r>
          </a:p>
        </p:txBody>
      </p:sp>
    </p:spTree>
    <p:extLst>
      <p:ext uri="{BB962C8B-B14F-4D97-AF65-F5344CB8AC3E}">
        <p14:creationId xmlns:p14="http://schemas.microsoft.com/office/powerpoint/2010/main" val="1357250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182BEBC3-89A6-4932-A868-B4B38A83C4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/>
              <a:t>HR Excellence in </a:t>
            </a:r>
            <a:r>
              <a:rPr lang="sk-SK" dirty="0" err="1"/>
              <a:t>Research</a:t>
            </a:r>
            <a:r>
              <a:rPr lang="sk-SK" dirty="0"/>
              <a:t> – Slovak </a:t>
            </a:r>
            <a:r>
              <a:rPr lang="sk-SK" dirty="0" err="1"/>
              <a:t>University</a:t>
            </a:r>
            <a:r>
              <a:rPr lang="sk-SK" dirty="0"/>
              <a:t> of </a:t>
            </a:r>
            <a:r>
              <a:rPr lang="sk-SK" dirty="0" err="1"/>
              <a:t>Technology</a:t>
            </a:r>
            <a:r>
              <a:rPr lang="sk-SK" dirty="0"/>
              <a:t> Bratislava</a:t>
            </a:r>
            <a:endParaRPr lang="en-US" dirty="0"/>
          </a:p>
        </p:txBody>
      </p:sp>
      <p:sp>
        <p:nvSpPr>
          <p:cNvPr id="5" name="BlokTextu 4">
            <a:extLst>
              <a:ext uri="{FF2B5EF4-FFF2-40B4-BE49-F238E27FC236}">
                <a16:creationId xmlns:a16="http://schemas.microsoft.com/office/drawing/2014/main" id="{23F76EA9-844D-4688-8C25-DC4D92FD9099}"/>
              </a:ext>
            </a:extLst>
          </p:cNvPr>
          <p:cNvSpPr txBox="1"/>
          <p:nvPr/>
        </p:nvSpPr>
        <p:spPr>
          <a:xfrm>
            <a:off x="886748" y="500306"/>
            <a:ext cx="6900166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sk-SK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Princípy charty</a:t>
            </a:r>
            <a:endParaRPr lang="sk-SK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sk-SK" b="1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sk-SK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A. Výskumní pracovníci </a:t>
            </a:r>
            <a:endParaRPr lang="sk-SK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sk-SK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sk-SK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Sloboda výskumu ◦ Etické zásady ◦ Profesionálna zodpovednosť ◦ Profesionálny postoj ◦ Zmluvné a právne povinnosti ◦ Zodpovednosť ◦ Správny postup vo výskume ◦ Šírenie a využívanie výsledkov ◦ Zapojenie verejnosti ◦ Vzťah s vedúcimi výskumných projektov ◦ Povinnosti spojené s kontrolou a riadením ◦ Nepretržitý profesionálny rozvoj</a:t>
            </a:r>
          </a:p>
        </p:txBody>
      </p:sp>
    </p:spTree>
    <p:extLst>
      <p:ext uri="{BB962C8B-B14F-4D97-AF65-F5344CB8AC3E}">
        <p14:creationId xmlns:p14="http://schemas.microsoft.com/office/powerpoint/2010/main" val="245638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F5517FAA-E8B2-4DE8-A428-FAA99E0ECEF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/>
              <a:t>HR Excellence in </a:t>
            </a:r>
            <a:r>
              <a:rPr lang="sk-SK" dirty="0" err="1"/>
              <a:t>Research</a:t>
            </a:r>
            <a:r>
              <a:rPr lang="sk-SK" dirty="0"/>
              <a:t> – Slovak </a:t>
            </a:r>
            <a:r>
              <a:rPr lang="sk-SK" dirty="0" err="1"/>
              <a:t>University</a:t>
            </a:r>
            <a:r>
              <a:rPr lang="sk-SK" dirty="0"/>
              <a:t> of </a:t>
            </a:r>
            <a:r>
              <a:rPr lang="sk-SK" dirty="0" err="1"/>
              <a:t>Technology</a:t>
            </a:r>
            <a:r>
              <a:rPr lang="sk-SK" dirty="0"/>
              <a:t> Bratislava</a:t>
            </a:r>
            <a:endParaRPr lang="en-US" dirty="0"/>
          </a:p>
        </p:txBody>
      </p:sp>
      <p:sp>
        <p:nvSpPr>
          <p:cNvPr id="5" name="BlokTextu 4">
            <a:extLst>
              <a:ext uri="{FF2B5EF4-FFF2-40B4-BE49-F238E27FC236}">
                <a16:creationId xmlns:a16="http://schemas.microsoft.com/office/drawing/2014/main" id="{2C14F44D-BBAF-4D4D-9372-864704626910}"/>
              </a:ext>
            </a:extLst>
          </p:cNvPr>
          <p:cNvSpPr txBox="1"/>
          <p:nvPr/>
        </p:nvSpPr>
        <p:spPr>
          <a:xfrm>
            <a:off x="1074057" y="653144"/>
            <a:ext cx="6734629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sk-SK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Princípy Charty</a:t>
            </a:r>
          </a:p>
          <a:p>
            <a:pPr algn="just"/>
            <a:endParaRPr lang="sk-SK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sk-SK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B. Organizácie </a:t>
            </a:r>
            <a:endParaRPr lang="sk-SK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sk-SK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Uznane profesie ◦ Nediskriminácia ◦ Výskumné prostredie ◦ Pracovné podmienky ◦ Stabilita a stálosť zamestnania ◦ Financovanie a platy ◦ Rodová rovnováha ◦ Rozvoj kariéry ◦ Hodnota mobility ◦ Prístup k odbornej príprave v oblasti výskumu a k nepretržitému rozvoju ◦ Prístup k poradenstvu v oblasti kariéry ◦ Práva duševného vlastníctva ◦ Spoluautorstvo ◦ Dohľad (vedenie) ◦ Výučba ◦ Systémy hodnotenia/oceňovania ◦ Sťažnosti/odvolania ◦ Účasť v rozhodovacích orgánoch ◦ Nábor</a:t>
            </a:r>
          </a:p>
        </p:txBody>
      </p:sp>
    </p:spTree>
    <p:extLst>
      <p:ext uri="{BB962C8B-B14F-4D97-AF65-F5344CB8AC3E}">
        <p14:creationId xmlns:p14="http://schemas.microsoft.com/office/powerpoint/2010/main" val="368156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8089F716-A7C7-455B-A286-0DED1070032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/>
              <a:t>HR Excellence in </a:t>
            </a:r>
            <a:r>
              <a:rPr lang="sk-SK" dirty="0" err="1"/>
              <a:t>Research</a:t>
            </a:r>
            <a:r>
              <a:rPr lang="sk-SK" dirty="0"/>
              <a:t> – Slovak </a:t>
            </a:r>
            <a:r>
              <a:rPr lang="sk-SK" dirty="0" err="1"/>
              <a:t>University</a:t>
            </a:r>
            <a:r>
              <a:rPr lang="sk-SK" dirty="0"/>
              <a:t> of </a:t>
            </a:r>
            <a:r>
              <a:rPr lang="sk-SK" dirty="0" err="1"/>
              <a:t>Technology</a:t>
            </a:r>
            <a:r>
              <a:rPr lang="sk-SK" dirty="0"/>
              <a:t> Bratislava</a:t>
            </a:r>
            <a:endParaRPr lang="en-US" dirty="0"/>
          </a:p>
        </p:txBody>
      </p:sp>
      <p:sp>
        <p:nvSpPr>
          <p:cNvPr id="5" name="BlokTextu 4">
            <a:extLst>
              <a:ext uri="{FF2B5EF4-FFF2-40B4-BE49-F238E27FC236}">
                <a16:creationId xmlns:a16="http://schemas.microsoft.com/office/drawing/2014/main" id="{A296ED82-FEA3-41E4-A829-F2CDA6B5FE0F}"/>
              </a:ext>
            </a:extLst>
          </p:cNvPr>
          <p:cNvSpPr txBox="1"/>
          <p:nvPr/>
        </p:nvSpPr>
        <p:spPr>
          <a:xfrm>
            <a:off x="1045027" y="773224"/>
            <a:ext cx="6734629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sk-SK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Podmienky kódexu </a:t>
            </a:r>
          </a:p>
          <a:p>
            <a:pPr algn="just"/>
            <a:endParaRPr lang="sk-SK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sk-SK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Nábor ◦ Výber ◦ Transparentnosť ◦ Zmeny v chronologickom poradí v životopisoch ◦ Uznanie skúseností s mobilitou ◦ Uznanie kvalifikácií ◦ Služobný vek ◦ Vymenovanie po ukončení doktorandského štúdia (</a:t>
            </a:r>
            <a:r>
              <a:rPr lang="sk-SK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Postdoktorandské</a:t>
            </a:r>
            <a:r>
              <a:rPr lang="sk-SK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pozície)</a:t>
            </a:r>
          </a:p>
        </p:txBody>
      </p:sp>
    </p:spTree>
    <p:extLst>
      <p:ext uri="{BB962C8B-B14F-4D97-AF65-F5344CB8AC3E}">
        <p14:creationId xmlns:p14="http://schemas.microsoft.com/office/powerpoint/2010/main" val="1307026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C8E2C187-82DC-424F-8288-6C9619A4621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k-SK" dirty="0"/>
              <a:t>HR Excellence in </a:t>
            </a:r>
            <a:r>
              <a:rPr lang="sk-SK" dirty="0" err="1"/>
              <a:t>Research</a:t>
            </a:r>
            <a:r>
              <a:rPr lang="sk-SK" dirty="0"/>
              <a:t> – Slovak </a:t>
            </a:r>
            <a:r>
              <a:rPr lang="sk-SK" dirty="0" err="1"/>
              <a:t>University</a:t>
            </a:r>
            <a:r>
              <a:rPr lang="sk-SK" dirty="0"/>
              <a:t> of </a:t>
            </a:r>
            <a:r>
              <a:rPr lang="sk-SK" dirty="0" err="1"/>
              <a:t>Technology</a:t>
            </a:r>
            <a:r>
              <a:rPr lang="sk-SK" dirty="0"/>
              <a:t> Bratislava</a:t>
            </a:r>
            <a:endParaRPr lang="en-US" dirty="0"/>
          </a:p>
        </p:txBody>
      </p:sp>
      <p:sp>
        <p:nvSpPr>
          <p:cNvPr id="5" name="BlokTextu 4">
            <a:extLst>
              <a:ext uri="{FF2B5EF4-FFF2-40B4-BE49-F238E27FC236}">
                <a16:creationId xmlns:a16="http://schemas.microsoft.com/office/drawing/2014/main" id="{AF97E649-CD17-41B9-85B7-84086674B75B}"/>
              </a:ext>
            </a:extLst>
          </p:cNvPr>
          <p:cNvSpPr txBox="1"/>
          <p:nvPr/>
        </p:nvSpPr>
        <p:spPr>
          <a:xfrm>
            <a:off x="718457" y="566232"/>
            <a:ext cx="7097485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sk-SK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Očakávania a ciele </a:t>
            </a:r>
            <a:endParaRPr lang="sk-SK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sk-SK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sk-SK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Cieľom</a:t>
            </a:r>
            <a:r>
              <a:rPr lang="sk-SK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implementácie princípov Charty a Kódexu je zabezpečiť, aby povaha vzťahu medzi výskumníkmi a zamestnávateľmi prispievala k úspešnej práci pri vytváraní, prenose, zdieľaní a šírení vedomostí a technologického rozvoja a k rozvoju kariéry výskumných pracovníkov, ako aj vytvorenie jednotného pracovného trhu pre výskumníkov v rámci Európskeho výskumného priestoru a zvýšenie atraktivity európskych výskumných inštitúcií pre výskumných pracovníkov vytvorením podmienok na udržateľnejšiu a príťažlivejšiu kariéru v oblasti výskumu a vývoja.</a:t>
            </a:r>
          </a:p>
          <a:p>
            <a:pPr algn="just"/>
            <a:endParaRPr lang="sk-SK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sk-SK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Na druhej strane nezvýši atraktivitu inštitúcie len pre výskumných pracovníkov, ktorí hľadajú nového zamestnávateľa ale zvýši aj šance byť </a:t>
            </a:r>
            <a:r>
              <a:rPr lang="sk-SK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súčasťou projektových konzorcií</a:t>
            </a:r>
            <a:r>
              <a:rPr lang="sk-SK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Európska Komisia taktiež avizovala, že ocenenie HRS4R bude pravdepodobne v budúcnosti podmienkou uchádzania sa o projekty H2020, najmä v časti týkajúcej sa MSCA.</a:t>
            </a:r>
          </a:p>
        </p:txBody>
      </p:sp>
    </p:spTree>
    <p:extLst>
      <p:ext uri="{BB962C8B-B14F-4D97-AF65-F5344CB8AC3E}">
        <p14:creationId xmlns:p14="http://schemas.microsoft.com/office/powerpoint/2010/main" val="3569063949"/>
      </p:ext>
    </p:extLst>
  </p:cSld>
  <p:clrMapOvr>
    <a:masterClrMapping/>
  </p:clrMapOvr>
</p:sld>
</file>

<file path=ppt/theme/theme1.xml><?xml version="1.0" encoding="utf-8"?>
<a:theme xmlns:a="http://schemas.openxmlformats.org/drawingml/2006/main" name="STU_prezentacia_biela">
  <a:themeElements>
    <a:clrScheme name="STU_1">
      <a:dk1>
        <a:srgbClr val="000000"/>
      </a:dk1>
      <a:lt1>
        <a:sysClr val="window" lastClr="FFFFFF"/>
      </a:lt1>
      <a:dk2>
        <a:srgbClr val="6E0000"/>
      </a:dk2>
      <a:lt2>
        <a:srgbClr val="E4E4E4"/>
      </a:lt2>
      <a:accent1>
        <a:srgbClr val="981E32"/>
      </a:accent1>
      <a:accent2>
        <a:srgbClr val="FF7900"/>
      </a:accent2>
      <a:accent3>
        <a:srgbClr val="ECC200"/>
      </a:accent3>
      <a:accent4>
        <a:srgbClr val="00A9E0"/>
      </a:accent4>
      <a:accent5>
        <a:srgbClr val="747678"/>
      </a:accent5>
      <a:accent6>
        <a:srgbClr val="009B3A"/>
      </a:accent6>
      <a:hlink>
        <a:srgbClr val="00399C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STU_prezentacia_biela</Template>
  <TotalTime>50</TotalTime>
  <Words>932</Words>
  <Application>Microsoft Office PowerPoint</Application>
  <PresentationFormat>Prezentácia na obrazovke (4:3)</PresentationFormat>
  <Paragraphs>63</Paragraphs>
  <Slides>13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6" baseType="lpstr">
      <vt:lpstr>Arial</vt:lpstr>
      <vt:lpstr>Calibri</vt:lpstr>
      <vt:lpstr>STU_prezentacia_biela</vt:lpstr>
      <vt:lpstr>HR Excellence in Research 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HR </dc:title>
  <dc:creator>user</dc:creator>
  <cp:lastModifiedBy>user</cp:lastModifiedBy>
  <cp:revision>12</cp:revision>
  <dcterms:created xsi:type="dcterms:W3CDTF">2024-05-13T11:05:29Z</dcterms:created>
  <dcterms:modified xsi:type="dcterms:W3CDTF">2024-05-20T09:35:23Z</dcterms:modified>
</cp:coreProperties>
</file>